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2"/>
  </p:notesMasterIdLst>
  <p:sldIdLst>
    <p:sldId id="352" r:id="rId2"/>
    <p:sldId id="421" r:id="rId3"/>
    <p:sldId id="1756" r:id="rId4"/>
    <p:sldId id="1773" r:id="rId5"/>
    <p:sldId id="1777" r:id="rId6"/>
    <p:sldId id="1760" r:id="rId7"/>
    <p:sldId id="1784" r:id="rId8"/>
    <p:sldId id="1790" r:id="rId9"/>
    <p:sldId id="1814" r:id="rId10"/>
    <p:sldId id="1810" r:id="rId11"/>
    <p:sldId id="1805" r:id="rId12"/>
    <p:sldId id="1768" r:id="rId13"/>
    <p:sldId id="1797" r:id="rId14"/>
    <p:sldId id="1769" r:id="rId15"/>
    <p:sldId id="1807" r:id="rId16"/>
    <p:sldId id="1770" r:id="rId17"/>
    <p:sldId id="1798" r:id="rId18"/>
    <p:sldId id="1799" r:id="rId19"/>
    <p:sldId id="1808" r:id="rId20"/>
    <p:sldId id="1811" r:id="rId21"/>
    <p:sldId id="1812" r:id="rId22"/>
    <p:sldId id="1800" r:id="rId23"/>
    <p:sldId id="1815" r:id="rId24"/>
    <p:sldId id="1813" r:id="rId25"/>
    <p:sldId id="1806" r:id="rId26"/>
    <p:sldId id="1809" r:id="rId27"/>
    <p:sldId id="1816" r:id="rId28"/>
    <p:sldId id="1817" r:id="rId29"/>
    <p:sldId id="1818" r:id="rId30"/>
    <p:sldId id="1819" r:id="rId31"/>
    <p:sldId id="1820" r:id="rId32"/>
    <p:sldId id="1821" r:id="rId33"/>
    <p:sldId id="1822" r:id="rId34"/>
    <p:sldId id="1823" r:id="rId35"/>
    <p:sldId id="1825" r:id="rId36"/>
    <p:sldId id="1828" r:id="rId37"/>
    <p:sldId id="1826" r:id="rId38"/>
    <p:sldId id="1824" r:id="rId39"/>
    <p:sldId id="1827" r:id="rId40"/>
    <p:sldId id="1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4ABF21-E378-485E-924F-A3CF6D954846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98C7-83A4-411F-87CE-AEA077402A5A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3068-1BD3-4515-A3BA-9E5EE8377261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C240-ED12-45B7-BF83-B589AAB4B783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746C-8324-438F-B70F-91F3FE0F6871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2775-7F86-4180-BD75-56B6F863A733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4464-73A9-4E7F-9DE8-BE3DDEC544D1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4AE1-EBDA-41D2-B926-0B23AB710348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99A4-9C58-46FC-8E2D-EEB97ECAAE29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0233-F9FF-460F-909A-4E2E09CDCB29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E62E-66E3-4761-97DC-E25E3113ACD0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D2CBE44-2013-471B-9A80-A25031C53951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C2E5-0392-419B-A882-0528A500F0B7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501901" y="2430404"/>
            <a:ext cx="7658099" cy="12535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Attention is All you Need</a:t>
            </a:r>
          </a:p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(Transformers)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00600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Artificial Intelligence and Data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AI-4009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BA68D-9492-CE5F-1AC0-1594A53D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105400" cy="45259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“The animal didn't cross the street because </a:t>
            </a:r>
            <a:r>
              <a:rPr lang="en-US" b="1" dirty="0">
                <a:solidFill>
                  <a:srgbClr val="FFC000"/>
                </a:solidFill>
              </a:rPr>
              <a:t>it</a:t>
            </a:r>
            <a:r>
              <a:rPr lang="en-US" dirty="0">
                <a:solidFill>
                  <a:srgbClr val="00B0F0"/>
                </a:solidFill>
              </a:rPr>
              <a:t> was too tired</a:t>
            </a:r>
            <a:r>
              <a:rPr lang="en-US" dirty="0"/>
              <a:t>”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What does “it” in this sentence refer to?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When the model is processing the word “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it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”,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self-attention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allows it to associate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“it” with “animal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”.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48377-D461-BB7E-3201-8B7C6C97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30B37-0585-4613-9902-30D3478590DD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BD43C-BA1F-3DF1-D5D1-75BCA7EB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A7D1-047A-595C-25CE-44305117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A26750-9747-F2F8-EBE3-532E97B2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93F80BD-D821-78A5-813F-5CE9E03B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6" y="1600201"/>
            <a:ext cx="5105400" cy="482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3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12B0-5D4A-49EC-9BC0-900E13B31C16}" type="datetime1">
              <a:rPr lang="en-US" smtClean="0"/>
              <a:t>4/24/2025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DA2636-E9B8-EF2D-2634-EAC850E0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attention mechanism is at the 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source-serif-pro"/>
              </a:rPr>
              <a:t>core of the transformer architecture 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attention mechanism enables the model to assign different </a:t>
            </a:r>
            <a:r>
              <a:rPr lang="en-US" b="0" i="1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ource-serif-pro"/>
              </a:rPr>
              <a:t>attention weights/scores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ource-serif-pro"/>
              </a:rPr>
              <a:t> 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to different tokens in a sequence 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Why?</a:t>
            </a:r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lvl="1"/>
            <a:r>
              <a:rPr lang="en-US" sz="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More importance to </a:t>
            </a:r>
            <a:r>
              <a:rPr lang="en-US" sz="28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relevant information</a:t>
            </a:r>
            <a:r>
              <a:rPr lang="en-US" sz="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</a:t>
            </a:r>
          </a:p>
          <a:p>
            <a:pPr lvl="1"/>
            <a:r>
              <a:rPr lang="en-US" sz="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Ignore </a:t>
            </a:r>
            <a:r>
              <a:rPr lang="en-US" sz="2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source-serif-pro"/>
              </a:rPr>
              <a:t>irrelevant information</a:t>
            </a:r>
            <a:r>
              <a:rPr lang="en-US" sz="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</a:t>
            </a:r>
          </a:p>
          <a:p>
            <a:pPr lvl="1"/>
            <a:r>
              <a:rPr lang="en-US" sz="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Effectively capture </a:t>
            </a:r>
            <a:r>
              <a:rPr lang="en-US" sz="2800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long-range dependencies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FC684-F6F7-D2A6-B5B1-79F72D7A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CFF0-9C81-4AB4-BE27-7F1BFDBF8856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90DF6-BFA2-5CA3-DEE6-C9E8C92E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23A04-8013-7BD7-4F05-2D3BD7E0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A4D0F8-560E-B2E9-C84E-55E747EE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F7651-34AA-BFA6-1543-804FD8FF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125948"/>
            <a:ext cx="27717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09D1E6-6B3E-841E-0043-413FF11E5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458200" cy="45259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attention mechanism distinguishes three inputs: </a:t>
            </a:r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 </a:t>
            </a:r>
            <a:r>
              <a:rPr lang="en-US" b="1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source-serif-pro"/>
              </a:rPr>
              <a:t>query Q, the key K, and the value V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Each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token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in a sequence is a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separate input for Q, K, or V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Attention mechanism compares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queries Q with keys K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to determine their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ource-serif-pro"/>
              </a:rPr>
              <a:t>importance/compatibility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to each other, computing attention weights. </a:t>
            </a:r>
          </a:p>
          <a:p>
            <a:r>
              <a:rPr lang="en-US" dirty="0"/>
              <a:t>The attention is called "</a:t>
            </a:r>
            <a:r>
              <a:rPr lang="en-US" dirty="0">
                <a:solidFill>
                  <a:srgbClr val="FF0000"/>
                </a:solidFill>
              </a:rPr>
              <a:t>Scaled Dot-Product Attention</a:t>
            </a:r>
            <a:r>
              <a:rPr lang="en-US" dirty="0"/>
              <a:t>". </a:t>
            </a:r>
          </a:p>
          <a:p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BD751-6A72-448F-7542-4107B988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B8D4-2D42-440E-A736-2696E4E28B5D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96C6F-C075-93CE-1D3D-D3EFAE99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0063F-0E5A-87E5-B58B-2A9C302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B78FC-1D3E-8421-2DD1-C489441A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54BF7-B793-AC7A-C755-18CA759A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5" t="4103"/>
          <a:stretch/>
        </p:blipFill>
        <p:spPr>
          <a:xfrm>
            <a:off x="9144000" y="1981200"/>
            <a:ext cx="2695575" cy="37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7FB7F6-FCA5-4C43-609D-EB3CB2587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4168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99CC"/>
                    </a:solidFill>
                  </a:rPr>
                  <a:t>output is computed as a weighted sum of the values </a:t>
                </a:r>
              </a:p>
              <a:p>
                <a:r>
                  <a:rPr lang="en-US" dirty="0"/>
                  <a:t>The input consists of </a:t>
                </a:r>
                <a:r>
                  <a:rPr lang="en-US" dirty="0">
                    <a:solidFill>
                      <a:srgbClr val="FFC000"/>
                    </a:solidFill>
                  </a:rPr>
                  <a:t>queries and keys of dimension d</a:t>
                </a:r>
                <a:r>
                  <a:rPr lang="en-US" baseline="-25000" dirty="0">
                    <a:solidFill>
                      <a:srgbClr val="FFC000"/>
                    </a:solidFill>
                  </a:rPr>
                  <a:t>k</a:t>
                </a:r>
                <a:r>
                  <a:rPr lang="en-US" dirty="0"/>
                  <a:t>, and values of dimension d</a:t>
                </a:r>
                <a:r>
                  <a:rPr lang="en-US" baseline="-25000" dirty="0"/>
                  <a:t>v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The dot products of the </a:t>
                </a:r>
                <a:r>
                  <a:rPr lang="en-US" dirty="0">
                    <a:solidFill>
                      <a:srgbClr val="FFC000"/>
                    </a:solidFill>
                  </a:rPr>
                  <a:t>query with all keys is computed, then divide each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, and apply a </a:t>
                </a:r>
                <a:r>
                  <a:rPr lang="en-US" dirty="0" err="1"/>
                  <a:t>softmax</a:t>
                </a:r>
                <a:r>
                  <a:rPr lang="en-US" dirty="0"/>
                  <a:t> function to obtain the weights on the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7FB7F6-FCA5-4C43-609D-EB3CB2587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416800" cy="4525963"/>
              </a:xfrm>
              <a:blipFill>
                <a:blip r:embed="rId2"/>
                <a:stretch>
                  <a:fillRect l="-1479" t="-1482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1918C-F57A-3EF4-1C8A-484C1E22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B7A6-4830-403B-9D63-89301E4186D1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1AF5-5D07-ABC8-1DED-17756E43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5106-B2F8-229C-7F26-CC37CDDD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44D61-313D-F203-EEBB-970DACA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268EB-694E-DD9D-D066-1AF74FDA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447800"/>
            <a:ext cx="3208225" cy="405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FD7D7-9E82-001C-3C6A-501EF5A5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5334000"/>
            <a:ext cx="4907285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7B60F4-CE1D-8F82-51F4-2BA220CECC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FFC000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Scaling factor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 </a:t>
                </a:r>
              </a:p>
              <a:p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It counters the effect of having the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dot products grow large in magnitude for large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, </a:t>
                </a:r>
              </a:p>
              <a:p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When </a:t>
                </a:r>
                <a:r>
                  <a:rPr lang="en-US" b="0" i="0" dirty="0" err="1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Softmax</a:t>
                </a:r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 function is applied would then 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return extremely small gradients </a:t>
                </a:r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that would lead to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vanishing gradients</a:t>
                </a:r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 problem. </a:t>
                </a:r>
              </a:p>
              <a:p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The scaling factor, </a:t>
                </a:r>
                <a:r>
                  <a:rPr lang="en-US" b="0" i="0" dirty="0">
                    <a:solidFill>
                      <a:srgbClr val="00B0F0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helps reduce the magnitude of the dot product</a:t>
                </a:r>
                <a:r>
                  <a:rPr lang="en-US" b="0" i="0" dirty="0">
                    <a:solidFill>
                      <a:srgbClr val="555555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, that can help preventing this problem. 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7B60F4-CE1D-8F82-51F4-2BA220CECC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35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83993-C500-971E-E25D-2037FFB9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407-6698-412C-B950-7B1DA26E42AC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ED484-4DED-716D-91D6-B4D67B33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D4B15-5C48-2122-B2FC-03A1E29E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7BD4FD-C1C8-A70D-F9DD-DC33CAEF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</p:spTree>
    <p:extLst>
      <p:ext uri="{BB962C8B-B14F-4D97-AF65-F5344CB8AC3E}">
        <p14:creationId xmlns:p14="http://schemas.microsoft.com/office/powerpoint/2010/main" val="229737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EFFD72-8BAB-64F1-67A8-351D6D3D2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Attention functions: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Commonly used: </a:t>
                </a:r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Additive attention, </a:t>
                </a:r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dot-product (multiplicative) attention. </a:t>
                </a:r>
              </a:p>
              <a:p>
                <a:r>
                  <a:rPr lang="en-US" dirty="0"/>
                  <a:t>Dot-product attention: Same as standard algorithm, except for the scaling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then apply </a:t>
                </a:r>
                <a:r>
                  <a:rPr lang="en-US" dirty="0" err="1">
                    <a:solidFill>
                      <a:srgbClr val="FFC000"/>
                    </a:solidFill>
                  </a:rPr>
                  <a:t>softmax</a:t>
                </a:r>
                <a:r>
                  <a:rPr lang="en-US" dirty="0">
                    <a:solidFill>
                      <a:srgbClr val="FFC000"/>
                    </a:solidFill>
                  </a:rPr>
                  <a:t> function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Additive attention </a:t>
                </a:r>
                <a:r>
                  <a:rPr lang="en-US" dirty="0"/>
                  <a:t>computes the compatibility function using a feed-forward network with a single hidden layer.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Dot-product attention </a:t>
                </a:r>
                <a:r>
                  <a:rPr lang="en-US" dirty="0"/>
                  <a:t>is much faster and more space-efficient in practice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optimized matrix multiplication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EFFD72-8BAB-64F1-67A8-351D6D3D2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E494D-A91E-F7E5-94FF-BFDC0973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84EE-2257-4A8F-B1FC-C7406CEC63F0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30C2D-8659-3412-C592-F15C6D1E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70C2B-3F8C-78DA-E88B-6AE95BAB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E6FCFA-8AAB-A3A7-C284-666838E9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E6EFF-3433-47AA-DE30-06F2F3153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5372877"/>
            <a:ext cx="4907285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CA70A-630B-92A5-B762-058002660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Query Q=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[0.5,0.6,0.7,0.8]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the second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word (index 1),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attention score with the first word (index 0):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6B879-71C3-FF90-C2CA-8D18DF98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1C8A-3B9D-430F-9911-A80638519F9A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57498-9E20-F833-3A1A-27915C92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74F2-D6D3-6444-AFC5-EFAB9B57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2BF293-D899-1EB7-612F-8694C04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6B95F-B0A7-4FB2-CBAB-AB9375B4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49" y="2933700"/>
            <a:ext cx="4872187" cy="1858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86EBD-103A-CA27-F66D-D8B57367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43" y="3124200"/>
            <a:ext cx="4483579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F8523-6729-916B-D89B-EFF17A50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776" y="4814596"/>
            <a:ext cx="4282811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9CD0C3-1164-3791-F7A8-9E6764319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50" y="1676400"/>
            <a:ext cx="7435274" cy="3200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DFA9F-1F63-1E02-CB79-D2E21521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EF88-29DE-426E-AF98-456A397343DE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79EC5-3844-E7D7-A5AE-E4FB8B8A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994E2-7B1B-5036-2901-E5DCB353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F44189-9E07-D161-6E31-319886DB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FA695-EE69-9572-6267-454F98F6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78" y="5673012"/>
            <a:ext cx="4911222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C4D72-077C-B045-0C64-FF379426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58271"/>
            <a:ext cx="5264028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2FE436-068B-8167-BB0E-52266F375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763570"/>
            <a:ext cx="8174201" cy="395143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A807B-5437-BDA9-F8F1-0116A4E8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2EF9-948A-465A-8D2A-2701CDD2AD7A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BB4A6-FCEA-CF54-E00C-88AF6246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30E92-7CDE-CF23-9594-BE4181B7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CD16D9-363D-CC90-5474-0A3BC57F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</p:spTree>
    <p:extLst>
      <p:ext uri="{BB962C8B-B14F-4D97-AF65-F5344CB8AC3E}">
        <p14:creationId xmlns:p14="http://schemas.microsoft.com/office/powerpoint/2010/main" val="270050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SimSun" panose="02010600030101010101" pitchFamily="2" charset="-122"/>
              </a:rPr>
              <a:t>Attention is All you Need (Transformers)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SimSun" panose="02010600030101010101" pitchFamily="2" charset="-122"/>
              </a:rPr>
              <a:t>Vision Transformers (</a:t>
            </a:r>
            <a:r>
              <a:rPr lang="en-US" dirty="0" err="1">
                <a:solidFill>
                  <a:srgbClr val="FF0000"/>
                </a:solidFill>
                <a:ea typeface="SimSun" panose="02010600030101010101" pitchFamily="2" charset="-122"/>
              </a:rPr>
              <a:t>ViT</a:t>
            </a:r>
            <a:r>
              <a:rPr lang="en-US" dirty="0">
                <a:solidFill>
                  <a:srgbClr val="FF0000"/>
                </a:solidFill>
                <a:ea typeface="SimSun" panose="02010600030101010101" pitchFamily="2" charset="-122"/>
              </a:rPr>
              <a:t>)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B8E2-816C-46B2-9A12-69F13556C01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F957A-7798-0D79-936A-4604266C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96000" cy="4525963"/>
          </a:xfrm>
        </p:spPr>
        <p:txBody>
          <a:bodyPr/>
          <a:lstStyle/>
          <a:p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To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calculate the Query, Key, and Value matrices, the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embeddings are combined into a matrix X</a:t>
            </a:r>
            <a:endParaRPr lang="en-US" dirty="0">
              <a:solidFill>
                <a:srgbClr val="00B0F0"/>
              </a:solidFill>
              <a:highlight>
                <a:srgbClr val="FFFFFF"/>
              </a:highlight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We then multiply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X by the weight matrices to get Q, K and 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882E2-36A9-6279-2409-F5190FFB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03E9-2E1D-490E-A1FA-856069321984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9E216-0FB2-C5E9-4200-97D94B75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8FE36-184A-8C26-DADB-3A4FDC71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25381A-D6A8-6B8B-3AE0-BFBBC492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EA203-B5A9-7B63-F153-1932A37A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175851"/>
            <a:ext cx="48672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A0B1F-6D0F-2433-18EA-7BE3AD5C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21FB-6E7B-4B68-B17B-AFA716C5F01A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7F462-D094-7BF8-E9C6-1D011306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1E80-4020-4BD2-A496-F38E7EDB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9FF360-CC80-F68A-AA7C-CB02C83C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Dot-Product Attention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D015C6-7F16-EC39-D7FD-7C6D8446FE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27" y="1600200"/>
            <a:ext cx="77461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02A8D-96B4-47AE-115E-0FB56FC19064}"/>
              </a:ext>
            </a:extLst>
          </p:cNvPr>
          <p:cNvSpPr txBox="1"/>
          <p:nvPr/>
        </p:nvSpPr>
        <p:spPr>
          <a:xfrm>
            <a:off x="94488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06399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27DBD5-DD34-C357-CABE-9689107C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72200" cy="4525963"/>
          </a:xfrm>
        </p:spPr>
        <p:txBody>
          <a:bodyPr/>
          <a:lstStyle/>
          <a:p>
            <a:r>
              <a:rPr lang="en-US" b="0" i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Self- and cross-attention </a:t>
            </a:r>
            <a:r>
              <a:rPr 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only differ in which tokens are given as inputs Q, K, and V.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In </a:t>
            </a:r>
            <a:r>
              <a:rPr lang="en-US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self-attention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the same tokens are used for all three inputs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In </a:t>
            </a:r>
            <a:r>
              <a:rPr lang="en-US" b="1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ource-serif-pro"/>
              </a:rPr>
              <a:t>cross-attention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ource-serif-pro"/>
              </a:rPr>
              <a:t>,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the same tokens are given to K and V, but different tokens are used for Q.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76D34-5A9C-5AB9-69DB-11FC0F23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CDC5-6226-4FBE-81AC-4F1A890DCBB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908B7-716E-CE81-77FE-1CB0AC31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81A30-01BC-E30D-1437-E4580C96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716A2E-59AF-F0C7-32C3-D25B1067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&amp; Cross-Attention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2B67F3-3363-F4EC-FC57-1C724336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22" y="1786197"/>
            <a:ext cx="4895027" cy="37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3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65A988-7307-0F36-9D6B-4308D02C8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sentence: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The professor at </a:t>
            </a:r>
            <a:r>
              <a:rPr lang="en-US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öhne"/>
              </a:rPr>
              <a:t>FAST NUCES 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didn't assign the </a:t>
            </a:r>
            <a:r>
              <a:rPr lang="en-US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project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because </a:t>
            </a:r>
            <a:r>
              <a:rPr lang="en-US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it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was </a:t>
            </a:r>
            <a:r>
              <a:rPr lang="en-US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too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involved</a:t>
            </a:r>
            <a:r>
              <a:rPr 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.”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It allows the model to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jointly attend to different positions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and learn </a:t>
            </a:r>
            <a:r>
              <a:rPr lang="en-US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source-serif-pro"/>
              </a:rPr>
              <a:t>multiple representations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of the input sequence simultaneously.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Perform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multiple sets of attention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computations in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parallel</a:t>
            </a:r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It captures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ource-serif-pro"/>
              </a:rPr>
              <a:t>diverse aspects of the input sequence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and enhances the model’s ability to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capture complex dependencies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A9A2D-BB37-519E-966A-55F32B7B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96B3-7CB1-4904-9CDC-50BC54DE7A1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EE9E7-08E9-7219-301E-B07D5E50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A7F97-4645-8A18-E70B-843D28F6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43228-8AA5-18E1-0AA6-94500E5C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85153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E92F6-332F-50CA-2165-416C3180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can improve the model’s ability to focus on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öhne"/>
              </a:rPr>
              <a:t>different parts of the input data simultaneously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Multi-head attention is to run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attention mechanism multiple times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(or "heads") in parallel, with each head having its own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set of learned weights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Transformer Paper also proposes a </a:t>
            </a:r>
            <a:r>
              <a:rPr lang="en-US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multi-head attention 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mechanism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34F1-CAB9-6382-0A94-61399312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FD937-4BBF-4270-8D32-45E23FD5CB2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76B5E-66B1-D4B1-6505-2B39AFD3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FB5D7-8F7C-39F5-1678-FFFD8A1C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832033-A7E6-CD62-C44D-D0193C1A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332986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8313C-E972-ED11-3AEA-790C00479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Single attention function that takes matrices, </a:t>
            </a:r>
            <a:r>
              <a:rPr lang="en-US" dirty="0"/>
              <a:t>Q, K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, and </a:t>
            </a:r>
            <a:r>
              <a:rPr lang="en-US" dirty="0"/>
              <a:t>V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, as input and obtains the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Helvetica Neue"/>
              </a:rPr>
              <a:t>weights that are used to </a:t>
            </a:r>
            <a:r>
              <a:rPr lang="en-US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Helvetica Neue"/>
              </a:rPr>
              <a:t>scale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Helvetica Neue"/>
              </a:rPr>
              <a:t> the values (V)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The multi-head attention mechanism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 Neue"/>
              </a:rPr>
              <a:t>linearly projects the queries, keys, and values </a:t>
            </a:r>
            <a:r>
              <a:rPr lang="en-US" dirty="0">
                <a:solidFill>
                  <a:srgbClr val="FF0000"/>
                </a:solidFill>
              </a:rPr>
              <a:t>ℎ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 Neue"/>
              </a:rPr>
              <a:t> times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, using a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Helvetica Neue"/>
              </a:rPr>
              <a:t>different learned projection each time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. 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The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Helvetica Neue"/>
              </a:rPr>
              <a:t>single attention mechanism is then applied to each of these </a:t>
            </a:r>
            <a:r>
              <a:rPr lang="en-US" dirty="0">
                <a:solidFill>
                  <a:srgbClr val="0070C0"/>
                </a:solidFill>
              </a:rPr>
              <a:t>ℎ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Helvetica Neue"/>
              </a:rPr>
              <a:t> projections 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in parallel to produce </a:t>
            </a:r>
            <a:r>
              <a:rPr lang="en-US" dirty="0"/>
              <a:t>ℎ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 outputs</a:t>
            </a:r>
          </a:p>
          <a:p>
            <a:r>
              <a:rPr lang="en-US" dirty="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</a:rPr>
              <a:t>The outputs 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are then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Helvetica Neue"/>
              </a:rPr>
              <a:t>concatenated and projected again to produce a final result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931FC-55AF-6D82-8EA9-1CEEBD56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4D23E-58A0-43E7-9414-18255A28F65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D101-4C5A-4308-5754-858D4212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DABDD-DD79-3341-B99B-34CA4BB0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5C2525-47EA-6D57-8CE9-8EAF762A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94544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BFE22-C52F-5A0E-AA77-54D943DF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2D1-EB65-4EE9-A407-8BFF8B5933C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8824D-A750-B33F-DBFC-21714375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6C832-A189-746D-51F0-85C980EC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501B6F-3FD9-7D28-33C0-08D7FD89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875119-3DD2-7CC3-6627-7634BF8C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544461"/>
            <a:ext cx="4013200" cy="499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35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CDA5E-2323-094A-D38E-BCCAB29F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E32BD-D553-4034-B281-142553D024A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EE440-71BE-5324-8715-A0BB3939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7D7CC-DF69-368E-7E55-59DA6E7A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DAEA54-9467-D18E-A9B6-1F3DE195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F4F153-D2DC-1BEB-1107-3C8AFD5892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86304"/>
            <a:ext cx="7086600" cy="49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1ADDE-CF1B-2F24-413A-DD2FD47DFCCC}"/>
              </a:ext>
            </a:extLst>
          </p:cNvPr>
          <p:cNvSpPr txBox="1"/>
          <p:nvPr/>
        </p:nvSpPr>
        <p:spPr>
          <a:xfrm>
            <a:off x="10417629" y="6063733"/>
            <a:ext cx="16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medium.com</a:t>
            </a:r>
          </a:p>
        </p:txBody>
      </p:sp>
    </p:spTree>
    <p:extLst>
      <p:ext uri="{BB962C8B-B14F-4D97-AF65-F5344CB8AC3E}">
        <p14:creationId xmlns:p14="http://schemas.microsoft.com/office/powerpoint/2010/main" val="2415021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B9252-9A70-402A-D5D8-57E93E5B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r>
              <a:rPr lang="en-US" dirty="0"/>
              <a:t>: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Consider queries (Q), keys (K), and values (V) with dimensions 10 x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Dimensionality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6 (embedding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size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Number of Heads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3 (for this example)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Projection Dimension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d</a:t>
            </a:r>
            <a:r>
              <a:rPr lang="en-US" b="0" i="1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​=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d</a:t>
            </a:r>
            <a:r>
              <a:rPr lang="en-US" b="0" i="1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v</a:t>
            </a:r>
            <a:r>
              <a:rPr lang="en-US" b="0" i="0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​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=2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Weight matrices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1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,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1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,</a:t>
            </a:r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W</a:t>
            </a:r>
            <a:r>
              <a:rPr lang="en-US" b="0" i="1" baseline="-25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V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: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need 3 set  one for each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head, its size is 6x2.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B2986-EDBE-9DF4-1896-57F99506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124A-3DED-4745-AD2E-199AFCE66D27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14FF8-6F80-2AEC-3B7E-23C0A71C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121D6-2F79-7989-499F-6DFDD369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218352-2EE2-B41A-C65B-81DD358D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30991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83950-1855-51B0-2B11-B901A90B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4797-9277-4F0B-A37F-D36691D7AD80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E5317-7ECD-43FF-B6D0-F0FC34E9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6F262-886D-BFC2-195B-C90C0D77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51888F-5560-3D66-7014-D1325091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9C98E4-BF29-4D5D-EDE8-718ABDA16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33026"/>
            <a:ext cx="9012454" cy="49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FF58E-3732-8D38-AA03-E0C93E8FB865}"/>
              </a:ext>
            </a:extLst>
          </p:cNvPr>
          <p:cNvSpPr txBox="1"/>
          <p:nvPr/>
        </p:nvSpPr>
        <p:spPr>
          <a:xfrm>
            <a:off x="9647853" y="60637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77846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Recap of Previous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F755A-8482-445C-A2DD-3E175C81A7DA}" type="datetime1">
              <a:rPr lang="en-US" smtClean="0"/>
              <a:t>4/24/2025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4797F-3855-AEF2-80BD-43590F0F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D7B5-E02D-46CB-8440-155B744F7728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0AB4C-1389-4F4C-2A54-BF1FD41A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A57B8-844E-81A0-F24B-76156680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AE21CA-0998-33AF-CA70-61905B01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57400"/>
            <a:ext cx="10972800" cy="1790700"/>
          </a:xfrm>
        </p:spPr>
        <p:txBody>
          <a:bodyPr/>
          <a:lstStyle/>
          <a:p>
            <a:r>
              <a:rPr lang="en-US" sz="2800" dirty="0"/>
              <a:t>AN IMAGE IS WORTH 16X16 WORDS: TRANSFORMERS FOR IMAGE RECOGNITION AT SCALE</a:t>
            </a:r>
            <a:br>
              <a:rPr lang="en-US" sz="2800" dirty="0"/>
            </a:br>
            <a:r>
              <a:rPr lang="en-US" sz="3200" dirty="0">
                <a:solidFill>
                  <a:srgbClr val="FF0000"/>
                </a:solidFill>
              </a:rPr>
              <a:t>Vision Transformer (</a:t>
            </a:r>
            <a:r>
              <a:rPr lang="en-US" sz="3200" dirty="0" err="1">
                <a:solidFill>
                  <a:srgbClr val="FF0000"/>
                </a:solidFill>
              </a:rPr>
              <a:t>ViT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12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B37E63-3A4B-DCFD-1B64-CB27D70DE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600200"/>
            <a:ext cx="10134600" cy="444500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880F1-69BA-C6BE-3DA6-FC7BFA40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757E6-89CE-4BD3-9256-6390559137E2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69E56-AAA3-364F-41EE-CD322E4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33D8B-74A0-212A-CA08-DA8E23C2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9AA41A-E324-518F-ED49-9163B842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097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852A42-823C-8A4F-0B02-3B62EB84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Transformer architecture has become the </a:t>
            </a:r>
            <a:r>
              <a:rPr lang="en-US" dirty="0">
                <a:solidFill>
                  <a:srgbClr val="FFC000"/>
                </a:solidFill>
              </a:rPr>
              <a:t>de-facto standard </a:t>
            </a:r>
            <a:r>
              <a:rPr lang="en-US" dirty="0"/>
              <a:t>for </a:t>
            </a:r>
            <a:r>
              <a:rPr lang="en-US" dirty="0">
                <a:solidFill>
                  <a:srgbClr val="FFC000"/>
                </a:solidFill>
              </a:rPr>
              <a:t>natural language processing </a:t>
            </a:r>
            <a:r>
              <a:rPr lang="en-US" dirty="0"/>
              <a:t>tasks</a:t>
            </a:r>
          </a:p>
          <a:p>
            <a:r>
              <a:rPr lang="en-US" dirty="0"/>
              <a:t>Its applications to </a:t>
            </a:r>
            <a:r>
              <a:rPr lang="en-US" dirty="0">
                <a:solidFill>
                  <a:srgbClr val="FF0000"/>
                </a:solidFill>
              </a:rPr>
              <a:t>computer vision remain limited</a:t>
            </a:r>
            <a:r>
              <a:rPr lang="en-US" dirty="0"/>
              <a:t>. </a:t>
            </a:r>
          </a:p>
          <a:p>
            <a:r>
              <a:rPr lang="en-US" dirty="0"/>
              <a:t>In vision, </a:t>
            </a:r>
            <a:r>
              <a:rPr lang="en-US" dirty="0">
                <a:solidFill>
                  <a:srgbClr val="0070C0"/>
                </a:solidFill>
              </a:rPr>
              <a:t>attention is either applied in conjunction with convolutional networks</a:t>
            </a:r>
          </a:p>
          <a:p>
            <a:r>
              <a:rPr lang="en-US" dirty="0"/>
              <a:t>A pure transformer applied directly to </a:t>
            </a:r>
            <a:r>
              <a:rPr lang="en-US" dirty="0">
                <a:solidFill>
                  <a:srgbClr val="0070C0"/>
                </a:solidFill>
              </a:rPr>
              <a:t>sequences of image patches </a:t>
            </a:r>
            <a:r>
              <a:rPr lang="en-US" dirty="0"/>
              <a:t>can perform very well on image classification tasks. </a:t>
            </a:r>
          </a:p>
          <a:p>
            <a:r>
              <a:rPr lang="en-US" dirty="0">
                <a:solidFill>
                  <a:srgbClr val="FF0000"/>
                </a:solidFill>
              </a:rPr>
              <a:t>Vision Transformer (</a:t>
            </a:r>
            <a:r>
              <a:rPr lang="en-US" dirty="0" err="1">
                <a:solidFill>
                  <a:srgbClr val="FF0000"/>
                </a:solidFill>
              </a:rPr>
              <a:t>ViT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attains excellent results compared to state-of-the-art </a:t>
            </a:r>
            <a:r>
              <a:rPr lang="en-US" dirty="0">
                <a:solidFill>
                  <a:srgbClr val="FFC000"/>
                </a:solidFill>
              </a:rPr>
              <a:t>convolutional networks </a:t>
            </a:r>
            <a:r>
              <a:rPr lang="en-US" dirty="0"/>
              <a:t>while requiring substantially </a:t>
            </a:r>
            <a:r>
              <a:rPr lang="en-US" dirty="0">
                <a:solidFill>
                  <a:srgbClr val="00B050"/>
                </a:solidFill>
              </a:rPr>
              <a:t>fewer computational resources to train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FED67-1F6D-55CB-7795-15B1EEAA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FFF1-2C49-4F2A-A9DB-9573300FCE1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67215-9F50-3E41-9AAB-2A9739E5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E54B8-2947-FC1D-1113-71521FB2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26B64A-F41F-E458-94AD-A2D37D12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029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BDC1AA-13B9-1A31-B28C-26C30978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way for applying a standard </a:t>
            </a:r>
            <a:r>
              <a:rPr lang="en-US" dirty="0">
                <a:solidFill>
                  <a:srgbClr val="00B050"/>
                </a:solidFill>
              </a:rPr>
              <a:t>Transformer directly to images</a:t>
            </a:r>
          </a:p>
          <a:p>
            <a:r>
              <a:rPr lang="en-US" dirty="0"/>
              <a:t>Split an image into </a:t>
            </a:r>
            <a:r>
              <a:rPr lang="en-US" dirty="0">
                <a:solidFill>
                  <a:srgbClr val="00B050"/>
                </a:solidFill>
              </a:rPr>
              <a:t>patches </a:t>
            </a:r>
          </a:p>
          <a:p>
            <a:r>
              <a:rPr lang="en-US" dirty="0"/>
              <a:t>Image patches are treated the same way as </a:t>
            </a:r>
            <a:r>
              <a:rPr lang="en-US" dirty="0">
                <a:solidFill>
                  <a:srgbClr val="FF0000"/>
                </a:solidFill>
              </a:rPr>
              <a:t>tokens (words) </a:t>
            </a:r>
            <a:r>
              <a:rPr lang="en-US" dirty="0"/>
              <a:t>in an NLP application. </a:t>
            </a:r>
          </a:p>
          <a:p>
            <a:pPr lvl="1"/>
            <a:r>
              <a:rPr lang="en-US" dirty="0"/>
              <a:t>patch embeddings.</a:t>
            </a:r>
          </a:p>
          <a:p>
            <a:r>
              <a:rPr lang="en-US" dirty="0"/>
              <a:t>The </a:t>
            </a:r>
            <a:r>
              <a:rPr lang="en-US" dirty="0" err="1"/>
              <a:t>ViT</a:t>
            </a:r>
            <a:r>
              <a:rPr lang="en-US" dirty="0"/>
              <a:t> uses only the </a:t>
            </a:r>
            <a:r>
              <a:rPr lang="en-US" dirty="0">
                <a:solidFill>
                  <a:srgbClr val="FFC000"/>
                </a:solidFill>
              </a:rPr>
              <a:t>Encoder Part of Transformer</a:t>
            </a:r>
          </a:p>
          <a:p>
            <a:r>
              <a:rPr lang="en-US" dirty="0"/>
              <a:t>The Transformer uses </a:t>
            </a:r>
            <a:r>
              <a:rPr lang="en-US" dirty="0">
                <a:solidFill>
                  <a:srgbClr val="FF0000"/>
                </a:solidFill>
              </a:rPr>
              <a:t>constant latent vector size D through all of its layers</a:t>
            </a:r>
            <a:r>
              <a:rPr lang="en-US" dirty="0"/>
              <a:t>, so we flatten the patches and map to D dimensions with a </a:t>
            </a:r>
            <a:r>
              <a:rPr lang="en-US" dirty="0">
                <a:solidFill>
                  <a:srgbClr val="FF0000"/>
                </a:solidFill>
              </a:rPr>
              <a:t>trainable linear projection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54769-C4CB-3583-F55C-69F17936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1F332-5ACE-4EFE-AA83-0E52E0757D45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2598A-B452-2737-B1B9-5CE2E87B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C351A-4647-F9BE-D3E3-31A3A79C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19D79F-651B-0231-82F1-9C3230FA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5820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A13A02-98FF-CAD9-D234-A7A1EED0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00200"/>
            <a:ext cx="9067800" cy="493579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A553A-5C00-0C36-A6C1-98E24B7E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3A2F-8C51-4634-AE8B-C2E55B4648DB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D80BC-AE58-8B13-C3CD-4D5BD649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11E81-EB0F-DB9A-E802-B596A9E4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ACF5B5-C3A0-0E81-CAE3-412E9A8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859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1AAE33-33E8-6CA0-D75D-BB6CC3DC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292929"/>
                </a:solidFill>
                <a:effectLst/>
                <a:latin typeface="Inter"/>
              </a:rPr>
              <a:t>Split an image into patches: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Inter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The first step in processing an image with a Vision Transformer is to divide it into smaller, fixed-size patches.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sequence of linear embeddings of these patches as an input to a Transformer</a:t>
            </a:r>
            <a:endParaRPr lang="en-US" sz="2800" b="0" i="0" dirty="0">
              <a:solidFill>
                <a:srgbClr val="292929"/>
              </a:solidFill>
              <a:effectLst/>
              <a:latin typeface="Inte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Each patch represents a local region of the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292929"/>
                </a:solidFill>
                <a:effectLst/>
                <a:latin typeface="Inter"/>
              </a:rPr>
              <a:t>Flatten the patches: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Inter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Pixel values are flattened into a single vector.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Treat image patches as sequential data.</a:t>
            </a:r>
          </a:p>
          <a:p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C64BE-9605-2E60-42D9-B5C3297F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4C731-2715-40E1-9B4A-53748E092339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A4120-DDA4-974C-3034-2107BE49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D4ECB-9990-8A2A-94D4-94DDC8D0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0DB640-1621-DBD9-9A29-9F18FE55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Working: </a:t>
            </a:r>
            <a:r>
              <a:rPr lang="en-US" dirty="0" err="1"/>
              <a:t>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81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564A5-E2BB-1468-0AA6-8BF5B53A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292929"/>
                </a:solidFill>
                <a:effectLst/>
                <a:latin typeface="Inter"/>
              </a:rPr>
              <a:t>Produce lower-dimensional linear embeddings: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Pass these flattened patches via Linear Layer to transform into a lower-dimensional space.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Reduces the dimensionality of the data while preserving important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292929"/>
                </a:solidFill>
                <a:effectLst/>
                <a:latin typeface="Inter"/>
              </a:rPr>
              <a:t>Generate positional encodings: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Inter"/>
              </a:rPr>
              <a:t> </a:t>
            </a:r>
          </a:p>
          <a:p>
            <a:pPr lvl="1"/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Positional encodings are generated and added to include the relative positions of different patches in the image.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92929"/>
              </a:solidFill>
              <a:effectLst/>
              <a:highlight>
                <a:srgbClr val="FAFAFA"/>
              </a:highlight>
              <a:latin typeface="Inte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0591D-B391-BB7F-57A8-FF64F0BA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42BA5-EF37-474A-80E6-8C3FF9D486F2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78A55-7D91-9262-BA67-E2C942E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DBB0-9DDA-799F-61AC-385D2916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950E62-3936-13EE-F80B-38CE8805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Working: </a:t>
            </a:r>
            <a:r>
              <a:rPr lang="en-US" dirty="0" err="1"/>
              <a:t>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9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7F2BBC-8215-10E8-B72A-7DF3764E5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292929"/>
                </a:solidFill>
                <a:effectLst/>
                <a:latin typeface="Inter"/>
              </a:rPr>
              <a:t>Transformer Encoder: </a:t>
            </a:r>
          </a:p>
          <a:p>
            <a:pPr lvl="1"/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The input to a standard Transformer encoder comprises the sequence of patch embeddings and positional embeddings. </a:t>
            </a:r>
          </a:p>
          <a:p>
            <a:pPr lvl="1"/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Layer normalization (LN) is applied to scale the data within the layer, ensuring stability and efficiency during training.</a:t>
            </a:r>
          </a:p>
          <a:p>
            <a:pPr lvl="1"/>
            <a:r>
              <a:rPr lang="en-US" sz="2800" b="0" i="0" dirty="0">
                <a:solidFill>
                  <a:srgbClr val="292929"/>
                </a:solidFill>
                <a:effectLst/>
                <a:latin typeface="Inter"/>
              </a:rPr>
              <a:t>This encoder is composed of two main components: </a:t>
            </a:r>
          </a:p>
          <a:p>
            <a:pPr lvl="2"/>
            <a:r>
              <a:rPr lang="en-US" sz="2400" b="0" i="0" dirty="0">
                <a:solidFill>
                  <a:srgbClr val="292929"/>
                </a:solidFill>
                <a:effectLst/>
                <a:latin typeface="Inter"/>
              </a:rPr>
              <a:t>Multi-head self-attention </a:t>
            </a:r>
          </a:p>
          <a:p>
            <a:pPr lvl="2"/>
            <a:r>
              <a:rPr lang="en-US" sz="2400" dirty="0">
                <a:solidFill>
                  <a:srgbClr val="292929"/>
                </a:solidFill>
                <a:latin typeface="Inter"/>
              </a:rPr>
              <a:t>M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Inter"/>
              </a:rPr>
              <a:t>ulti-layer perceptron (MLP) blocks.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AC911-FFE9-69A8-4A58-833A1214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B61A-AD76-48D6-B9FE-43F59BBB64B6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3392C-DE3D-3379-9E4C-0F8B2038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3243E-B34B-1AC8-D40F-8FB6EC28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2228A9-EF84-0A02-C657-5039F1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Working: </a:t>
            </a:r>
            <a:r>
              <a:rPr lang="en-US" dirty="0" err="1"/>
              <a:t>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52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FC1137-06CB-912B-1B53-38ADA078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Gaussian Error Linear Unit (GELU)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An approximation to GELU is performed using</a:t>
            </a:r>
            <a:endParaRPr lang="en-US" sz="2800" dirty="0"/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92929"/>
              </a:solidFill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92929"/>
              </a:solidFill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Inter"/>
              </a:rPr>
              <a:t>Classification Token:</a:t>
            </a:r>
            <a:r>
              <a:rPr lang="en-US" b="0" i="0" dirty="0">
                <a:solidFill>
                  <a:srgbClr val="292929"/>
                </a:solidFill>
                <a:effectLst/>
                <a:latin typeface="Inte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Inter"/>
              </a:rPr>
              <a:t>The classification head is implemented by a MLP with one hidden layer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Inter"/>
              </a:rPr>
              <a:t>To enable image classification, a special "classification token" is prepended to the sequence of patch embeddings.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Inter"/>
              </a:rPr>
              <a:t>This token's state at the output of the Transformer encoder serves as the representation of the entire image.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DC3E9-9032-9C76-C40A-A263C58D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45922-6703-422C-B200-E507E3EBBD7F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97C3F-2B83-7555-BFD0-D6B58607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B6C0D-A096-0446-1ADC-4A57BDC3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9C6106-1EA2-9C04-9D18-5AE09AF2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Working: </a:t>
            </a:r>
            <a:r>
              <a:rPr lang="en-US" dirty="0" err="1"/>
              <a:t>ViT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325C8-BB37-FF04-5887-8B1FF58C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9" y="2667000"/>
            <a:ext cx="654117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A5353E-D2C2-DF64-3F3A-633293C0FCF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0" i="0" dirty="0">
                <a:solidFill>
                  <a:srgbClr val="191919"/>
                </a:solidFill>
                <a:effectLst/>
                <a:latin typeface="Inter"/>
              </a:rPr>
              <a:t>Read the Vision Transformer Paper in Details:</a:t>
            </a:r>
          </a:p>
          <a:p>
            <a:pPr lvl="1"/>
            <a:r>
              <a:rPr lang="en-US" b="1" dirty="0">
                <a:solidFill>
                  <a:srgbClr val="191919"/>
                </a:solidFill>
                <a:latin typeface="Inter"/>
                <a:hlinkClick r:id="rId2"/>
              </a:rPr>
              <a:t>Download Paper</a:t>
            </a:r>
            <a:r>
              <a:rPr lang="en-US" dirty="0">
                <a:solidFill>
                  <a:srgbClr val="191919"/>
                </a:solidFill>
                <a:latin typeface="Inter"/>
              </a:rPr>
              <a:t> 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latin typeface="Inter"/>
              </a:rPr>
              <a:t>Specifically look at these questions.</a:t>
            </a:r>
          </a:p>
          <a:p>
            <a:pPr lvl="1"/>
            <a:r>
              <a:rPr lang="en-US" b="0" i="0" dirty="0">
                <a:solidFill>
                  <a:srgbClr val="191919"/>
                </a:solidFill>
                <a:effectLst/>
                <a:latin typeface="Inter"/>
              </a:rPr>
              <a:t>Why Vision Transformer has much less image-specific inductive bias than CNNs?</a:t>
            </a:r>
          </a:p>
          <a:p>
            <a:pPr lvl="1"/>
            <a:r>
              <a:rPr lang="en-US" dirty="0">
                <a:solidFill>
                  <a:srgbClr val="191919"/>
                </a:solidFill>
                <a:latin typeface="Inter"/>
              </a:rPr>
              <a:t>How the </a:t>
            </a:r>
            <a:r>
              <a:rPr lang="en-US" b="0" i="0" dirty="0">
                <a:solidFill>
                  <a:srgbClr val="191919"/>
                </a:solidFill>
                <a:effectLst/>
                <a:latin typeface="Inter"/>
              </a:rPr>
              <a:t>Hybrid Architecture is tested in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Inter"/>
              </a:rPr>
              <a:t>ViT</a:t>
            </a:r>
            <a:r>
              <a:rPr lang="en-US" b="0" i="0" dirty="0">
                <a:solidFill>
                  <a:srgbClr val="191919"/>
                </a:solidFill>
                <a:effectLst/>
                <a:latin typeface="Inter"/>
              </a:rPr>
              <a:t> paper?</a:t>
            </a:r>
          </a:p>
          <a:p>
            <a:pPr lvl="1"/>
            <a:r>
              <a:rPr lang="en-US" dirty="0">
                <a:solidFill>
                  <a:srgbClr val="191919"/>
                </a:solidFill>
                <a:latin typeface="Inter"/>
              </a:rPr>
              <a:t>How Fine-Tuning is performed?</a:t>
            </a:r>
          </a:p>
          <a:p>
            <a:pPr lvl="1"/>
            <a:r>
              <a:rPr lang="en-US" dirty="0">
                <a:solidFill>
                  <a:srgbClr val="191919"/>
                </a:solidFill>
                <a:latin typeface="Inter"/>
              </a:rPr>
              <a:t>Explain what is self-supervised pre-training?</a:t>
            </a:r>
          </a:p>
          <a:p>
            <a:pPr lvl="1"/>
            <a:r>
              <a:rPr lang="en-US" dirty="0">
                <a:solidFill>
                  <a:srgbClr val="191919"/>
                </a:solidFill>
                <a:latin typeface="Inter"/>
              </a:rPr>
              <a:t>What challenges are highlighted by </a:t>
            </a:r>
            <a:r>
              <a:rPr lang="en-US" dirty="0" err="1">
                <a:solidFill>
                  <a:srgbClr val="191919"/>
                </a:solidFill>
                <a:latin typeface="Inter"/>
              </a:rPr>
              <a:t>ViT</a:t>
            </a:r>
            <a:r>
              <a:rPr lang="en-US" dirty="0">
                <a:solidFill>
                  <a:srgbClr val="191919"/>
                </a:solidFill>
                <a:latin typeface="Inter"/>
              </a:rPr>
              <a:t> paper?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75632-5CB3-0419-0E63-3C40CC4E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5ABA-2B12-4527-88C5-A296DAF630FA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A5320-1D3B-A88D-B4D7-A19C66AB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6162A-668A-D847-1D73-3DAC8F10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8B2FC0-5A33-025D-13AA-C4659645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Task</a:t>
            </a:r>
          </a:p>
        </p:txBody>
      </p:sp>
    </p:spTree>
    <p:extLst>
      <p:ext uri="{BB962C8B-B14F-4D97-AF65-F5344CB8AC3E}">
        <p14:creationId xmlns:p14="http://schemas.microsoft.com/office/powerpoint/2010/main" val="146582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94B51-181E-16D1-2E45-5D07C03A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transduction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6DB6D-6AC3-F4BA-A1A4-8EA275AB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3E75-9878-48CA-B6F3-209577CDB15D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9442A-BC38-D28D-119C-8EA61F84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8E09-1A4F-8A0C-238C-F2028C57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4400F-915F-07C6-580A-C25C7CF4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8D5FE-BAB5-9ED2-99C9-154B5262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928"/>
            <a:ext cx="9578650" cy="378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E87A5-0D43-6F90-CCC8-A7010991D9A2}"/>
              </a:ext>
            </a:extLst>
          </p:cNvPr>
          <p:cNvSpPr txBox="1"/>
          <p:nvPr/>
        </p:nvSpPr>
        <p:spPr>
          <a:xfrm>
            <a:off x="8458200" y="613099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https://www.analyticsvidhya.com/</a:t>
            </a:r>
          </a:p>
        </p:txBody>
      </p:sp>
    </p:spTree>
    <p:extLst>
      <p:ext uri="{BB962C8B-B14F-4D97-AF65-F5344CB8AC3E}">
        <p14:creationId xmlns:p14="http://schemas.microsoft.com/office/powerpoint/2010/main" val="2909866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81252-CFCC-4FA1-90F3-1D9AA1DFE99C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D4B2A4-FEEC-A092-C85A-555663FD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Sequential nature </a:t>
            </a:r>
            <a:r>
              <a:rPr lang="en-US" sz="2400" dirty="0">
                <a:solidFill>
                  <a:srgbClr val="FF0000"/>
                </a:solidFill>
              </a:rPr>
              <a:t>prohibits parallelization </a:t>
            </a:r>
            <a:r>
              <a:rPr lang="en-US" sz="2400" dirty="0"/>
              <a:t>within training examples</a:t>
            </a:r>
          </a:p>
          <a:p>
            <a:pPr lvl="1"/>
            <a:r>
              <a:rPr lang="en-US" sz="2000" dirty="0"/>
              <a:t>Critical at </a:t>
            </a:r>
            <a:r>
              <a:rPr lang="en-US" sz="2000" dirty="0">
                <a:solidFill>
                  <a:srgbClr val="FFC000"/>
                </a:solidFill>
              </a:rPr>
              <a:t>longer sequence lengths and memory constraints </a:t>
            </a:r>
            <a:r>
              <a:rPr lang="en-US" sz="2000" dirty="0"/>
              <a:t>limit batching across examples. </a:t>
            </a:r>
          </a:p>
          <a:p>
            <a:r>
              <a:rPr lang="en-US" sz="2400" dirty="0"/>
              <a:t>More difficult to learn </a:t>
            </a:r>
            <a:r>
              <a:rPr lang="en-US" sz="2400" dirty="0">
                <a:solidFill>
                  <a:srgbClr val="00B0F0"/>
                </a:solidFill>
              </a:rPr>
              <a:t>longer dependencies </a:t>
            </a:r>
            <a:r>
              <a:rPr lang="en-US" sz="2400" dirty="0"/>
              <a:t>between inputs.</a:t>
            </a:r>
          </a:p>
          <a:p>
            <a:r>
              <a:rPr lang="en-US" sz="2400" dirty="0"/>
              <a:t>Some suggested improvements for computational efficiency: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Factorization tricks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Conditional computation </a:t>
            </a:r>
          </a:p>
          <a:p>
            <a:r>
              <a:rPr lang="en-US" sz="2400" dirty="0"/>
              <a:t>Still constraint of </a:t>
            </a:r>
            <a:r>
              <a:rPr lang="en-US" sz="2400" dirty="0">
                <a:solidFill>
                  <a:srgbClr val="FFC000"/>
                </a:solidFill>
              </a:rPr>
              <a:t>sequential computation remains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85C11-D6C7-2C6C-5A24-2D46F47E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E2B3-0241-4819-BA06-39FDBA56742A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6C03B-D46D-D546-1991-0946A797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C8E8D-45F3-D4E0-8FCD-E595A14B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00812C-74D0-725E-202D-B8CB4B42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5116D-3A63-388F-D313-7B31EB60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710112"/>
            <a:ext cx="400050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2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F01D2C-7B21-7D0A-80DD-16755AD2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Self-attention: </a:t>
            </a:r>
            <a:r>
              <a:rPr lang="en-US" dirty="0"/>
              <a:t>A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lso known as "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</a:rPr>
              <a:t>scaled dot-product attention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" </a:t>
            </a:r>
          </a:p>
          <a:p>
            <a:r>
              <a:rPr lang="en-US" dirty="0">
                <a:highlight>
                  <a:srgbClr val="FFFFFF"/>
                </a:highlight>
                <a:latin typeface="-apple-system"/>
              </a:rPr>
              <a:t>It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is a mechanism where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-apple-system"/>
              </a:rPr>
              <a:t>each element in a sequence computes its attention score with respect to every other element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in the same sequence,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</a:rPr>
              <a:t>including itself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It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calculates weights for every word in a sentence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 as they relate to every other word in the sentence, so the model can predict words which are likely to be used in sequence.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self-attention mechanism allows each word to attend to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every other word in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sequence in parallel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, weighing their importance for the current token.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Models can “learn” the rules of grammar, based on statistical probabilities of how words are typically used in language.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4B90A-C466-25F8-CC59-0B411EFF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B93B-452B-4BCA-87DE-A683B1ED07DC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D98A4-4CBC-A789-E615-14CA4170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FB13-3617-8127-8EB4-50596F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D45E8C-676A-537E-80DC-801B0D80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308191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B519E8-8230-8DF4-BFB6-FAE24686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244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Transformer follows this overall architecture </a:t>
            </a:r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stacked self-attention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point-wise, fully connected layers </a:t>
            </a:r>
            <a:r>
              <a:rPr lang="en-US" dirty="0"/>
              <a:t>for both the encoder and decoder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1617-154A-5AB9-CBEE-8A57D47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CF67-89FB-49E2-A223-5FFC069FE8A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07791-AA4C-1528-366A-318FB724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7681-6EA0-DCFA-2A14-1DB86CD1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A62B8B-15A4-5108-4A9D-B43CE137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7162800" cy="838200"/>
          </a:xfrm>
        </p:spPr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E7BA1-B187-886F-2345-800DBE1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9596"/>
            <a:ext cx="4419600" cy="62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4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54DB5-50BB-654A-87C3-DFE057C8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D16F-E110-465D-A1B3-268673F6F1FD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B32A9-15B5-7859-8CF8-5D7811F0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48563-8469-90BE-F60E-E2E3FAD9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B58B9B-AF1E-3FC3-C1A8-E9CA38B6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83E0BD-08C7-0B10-CCC2-7B3033032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1" y="1600200"/>
            <a:ext cx="107322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E51F4-5D3B-58B4-9E00-DF19F7E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063D-2CDD-4BE6-BEB8-C798847B8DC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46C26-A2A2-BFE0-EE52-4F59C56A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B91A2-5E26-C2FC-DBE1-B7756BE0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AFEEAB-1319-0B82-89B3-7F1FDA4D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3FAAAF-F5A6-7B87-D430-9481FDAB7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44" y="1508124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6988F-5B30-5EA9-B5A1-B426ABECF8D0}"/>
              </a:ext>
            </a:extLst>
          </p:cNvPr>
          <p:cNvSpPr txBox="1"/>
          <p:nvPr/>
        </p:nvSpPr>
        <p:spPr>
          <a:xfrm>
            <a:off x="9677400" y="6172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https://medium.com/</a:t>
            </a:r>
          </a:p>
        </p:txBody>
      </p:sp>
    </p:spTree>
    <p:extLst>
      <p:ext uri="{BB962C8B-B14F-4D97-AF65-F5344CB8AC3E}">
        <p14:creationId xmlns:p14="http://schemas.microsoft.com/office/powerpoint/2010/main" val="1284239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41173</TotalTime>
  <Words>1936</Words>
  <Application>Microsoft Office PowerPoint</Application>
  <PresentationFormat>Widescreen</PresentationFormat>
  <Paragraphs>287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-apple-system</vt:lpstr>
      <vt:lpstr>Helvetica Neue</vt:lpstr>
      <vt:lpstr>Inter</vt:lpstr>
      <vt:lpstr>KaTeX_Main</vt:lpstr>
      <vt:lpstr>KaTeX_Math</vt:lpstr>
      <vt:lpstr>SimSun</vt:lpstr>
      <vt:lpstr>Söhne</vt:lpstr>
      <vt:lpstr>source-serif-pro</vt:lpstr>
      <vt:lpstr>Arial</vt:lpstr>
      <vt:lpstr>Arial</vt:lpstr>
      <vt:lpstr>Calibri</vt:lpstr>
      <vt:lpstr>Cambria Math</vt:lpstr>
      <vt:lpstr>Helvetica</vt:lpstr>
      <vt:lpstr>Wingdings</vt:lpstr>
      <vt:lpstr>Office Theme</vt:lpstr>
      <vt:lpstr>PowerPoint Presentation</vt:lpstr>
      <vt:lpstr>Goals</vt:lpstr>
      <vt:lpstr>Recap of Previous Lecture</vt:lpstr>
      <vt:lpstr>Introduction</vt:lpstr>
      <vt:lpstr>Introduction</vt:lpstr>
      <vt:lpstr>Introduction to Transformer</vt:lpstr>
      <vt:lpstr>Transformer Model Architecture</vt:lpstr>
      <vt:lpstr>Transformer Model Architecture</vt:lpstr>
      <vt:lpstr>Positional Embedding</vt:lpstr>
      <vt:lpstr>Attention Mechanism</vt:lpstr>
      <vt:lpstr>Today’s Lecture</vt:lpstr>
      <vt:lpstr>Attention Mechanism</vt:lpstr>
      <vt:lpstr>Scaled Dot-Product Attention</vt:lpstr>
      <vt:lpstr>Scaled Dot-Product Attention</vt:lpstr>
      <vt:lpstr>Scaled Dot-Product Attention</vt:lpstr>
      <vt:lpstr>Scaled Dot-Product Attention</vt:lpstr>
      <vt:lpstr>Scaled Dot-Product Attention</vt:lpstr>
      <vt:lpstr>Scaled Dot-Product Attention</vt:lpstr>
      <vt:lpstr>Scaled Dot-Product Attention</vt:lpstr>
      <vt:lpstr>Scaled Dot-Product Attention</vt:lpstr>
      <vt:lpstr>Scaled Dot-Product Attention</vt:lpstr>
      <vt:lpstr>Self-Attention &amp; Cross-Attention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AN IMAGE IS WORTH 16X16 WORDS: TRANSFORMERS FOR IMAGE RECOGNITION AT SCALE Vision Transformer (ViT)</vt:lpstr>
      <vt:lpstr>Vision Transformer (ViT)</vt:lpstr>
      <vt:lpstr>Vision Transformer (ViT)</vt:lpstr>
      <vt:lpstr>Vision Transformer (ViT)</vt:lpstr>
      <vt:lpstr>Vision Transformer (ViT)</vt:lpstr>
      <vt:lpstr>Working: ViT</vt:lpstr>
      <vt:lpstr>Working: ViT</vt:lpstr>
      <vt:lpstr>Working: ViT</vt:lpstr>
      <vt:lpstr>Working: ViT</vt:lpstr>
      <vt:lpstr>Reading Task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2126</cp:revision>
  <dcterms:created xsi:type="dcterms:W3CDTF">2006-08-16T00:00:00Z</dcterms:created>
  <dcterms:modified xsi:type="dcterms:W3CDTF">2025-04-24T07:53:09Z</dcterms:modified>
</cp:coreProperties>
</file>